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4" r:id="rId2"/>
    <p:sldId id="264" r:id="rId3"/>
    <p:sldId id="271" r:id="rId4"/>
    <p:sldId id="272" r:id="rId5"/>
    <p:sldId id="273" r:id="rId6"/>
    <p:sldId id="265" r:id="rId7"/>
    <p:sldId id="267" r:id="rId8"/>
    <p:sldId id="268" r:id="rId9"/>
  </p:sldIdLst>
  <p:sldSz cx="9144000" cy="6858000" type="screen4x3"/>
  <p:notesSz cx="6735763" cy="986948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D8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29" autoAdjust="0"/>
    <p:restoredTop sz="94660"/>
  </p:normalViewPr>
  <p:slideViewPr>
    <p:cSldViewPr>
      <p:cViewPr varScale="1">
        <p:scale>
          <a:sx n="74" d="100"/>
          <a:sy n="74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948"/>
          </a:xfrm>
          <a:prstGeom prst="rect">
            <a:avLst/>
          </a:prstGeom>
        </p:spPr>
        <p:txBody>
          <a:bodyPr vert="horz" lIns="90772" tIns="45386" rIns="90772" bIns="45386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14626" y="0"/>
            <a:ext cx="2919565" cy="493948"/>
          </a:xfrm>
          <a:prstGeom prst="rect">
            <a:avLst/>
          </a:prstGeom>
        </p:spPr>
        <p:txBody>
          <a:bodyPr vert="horz" lIns="90772" tIns="45386" rIns="90772" bIns="45386" rtlCol="0"/>
          <a:lstStyle>
            <a:lvl1pPr algn="r">
              <a:defRPr sz="1200"/>
            </a:lvl1pPr>
          </a:lstStyle>
          <a:p>
            <a:fld id="{A261CE02-A7A2-4549-8032-0783AE0DDD3D}" type="datetimeFigureOut">
              <a:rPr lang="it-IT" smtClean="0"/>
              <a:t>09/12/2014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72" tIns="45386" rIns="90772" bIns="45386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3262" y="4688560"/>
            <a:ext cx="5389240" cy="4440796"/>
          </a:xfrm>
          <a:prstGeom prst="rect">
            <a:avLst/>
          </a:prstGeom>
        </p:spPr>
        <p:txBody>
          <a:bodyPr vert="horz" lIns="90772" tIns="45386" rIns="90772" bIns="45386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73962"/>
            <a:ext cx="2919565" cy="493948"/>
          </a:xfrm>
          <a:prstGeom prst="rect">
            <a:avLst/>
          </a:prstGeom>
        </p:spPr>
        <p:txBody>
          <a:bodyPr vert="horz" lIns="90772" tIns="45386" rIns="90772" bIns="45386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14626" y="9373962"/>
            <a:ext cx="2919565" cy="493948"/>
          </a:xfrm>
          <a:prstGeom prst="rect">
            <a:avLst/>
          </a:prstGeom>
        </p:spPr>
        <p:txBody>
          <a:bodyPr vert="horz" lIns="90772" tIns="45386" rIns="90772" bIns="45386" rtlCol="0" anchor="b"/>
          <a:lstStyle>
            <a:lvl1pPr algn="r">
              <a:defRPr sz="1200"/>
            </a:lvl1pPr>
          </a:lstStyle>
          <a:p>
            <a:fld id="{90C14750-A846-4294-81ED-149616CA46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3735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3B23D-A346-42DA-9589-94A86F0D1CB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2296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77C2-A5AA-4CE0-B283-4177BB1A5494}" type="datetime1">
              <a:rPr lang="it-IT" smtClean="0"/>
              <a:t>09/12/2014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892C-33EA-4ACE-A7BB-F49F464ABF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0084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A872-1C98-49C2-8438-2A7789449E9D}" type="datetime1">
              <a:rPr lang="it-IT" smtClean="0"/>
              <a:t>09/12/2014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892C-33EA-4ACE-A7BB-F49F464ABF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4517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081D1-2CCD-457F-8E64-1A0C386D128A}" type="datetime1">
              <a:rPr lang="it-IT" smtClean="0"/>
              <a:t>09/12/2014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892C-33EA-4ACE-A7BB-F49F464ABF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1974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9E9F-D75C-4613-A817-1F526C2ED831}" type="datetime1">
              <a:rPr lang="it-IT" smtClean="0"/>
              <a:t>09/12/2014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892C-33EA-4ACE-A7BB-F49F464ABF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8750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DD6-5CCD-4BDF-AAB4-CCA94C6BFA33}" type="datetime1">
              <a:rPr lang="it-IT" smtClean="0"/>
              <a:t>09/12/2014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892C-33EA-4ACE-A7BB-F49F464ABF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8166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1AB37-4963-4EF1-86FE-D278E2D6D5A1}" type="datetime1">
              <a:rPr lang="it-IT" smtClean="0"/>
              <a:t>09/12/2014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892C-33EA-4ACE-A7BB-F49F464ABF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7989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E5583-44F7-46CC-8B87-C3A925962F47}" type="datetime1">
              <a:rPr lang="it-IT" smtClean="0"/>
              <a:t>09/12/2014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892C-33EA-4ACE-A7BB-F49F464ABF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770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23E41-E205-419F-B395-E3DD064BD29E}" type="datetime1">
              <a:rPr lang="it-IT" smtClean="0"/>
              <a:t>09/12/2014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892C-33EA-4ACE-A7BB-F49F464ABF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7167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1308F-56F6-410D-9DB5-4435DDBEE3BA}" type="datetime1">
              <a:rPr lang="it-IT" smtClean="0"/>
              <a:t>09/12/2014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892C-33EA-4ACE-A7BB-F49F464ABF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7715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FE8D9-B17A-4559-B814-8D4702CDA3A0}" type="datetime1">
              <a:rPr lang="it-IT" smtClean="0"/>
              <a:t>09/12/2014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892C-33EA-4ACE-A7BB-F49F464ABF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0324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08DC7-9283-4D6B-8735-B4EF8FD58D1B}" type="datetime1">
              <a:rPr lang="it-IT" smtClean="0"/>
              <a:t>09/12/2014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892C-33EA-4ACE-A7BB-F49F464ABF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931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A3F33-61CF-421D-8979-84AB258B648E}" type="datetime1">
              <a:rPr lang="it-IT" smtClean="0"/>
              <a:t>09/12/2014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3892C-33EA-4ACE-A7BB-F49F464ABF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0575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-16462"/>
            <a:ext cx="9144000" cy="6916707"/>
          </a:xfrm>
          <a:prstGeom prst="rect">
            <a:avLst/>
          </a:prstGeom>
          <a:solidFill>
            <a:schemeClr val="bg1">
              <a:alpha val="5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7" name="Picture 3" descr="C:\Users\HP\Desktop\INTERCONFERENZA\INTERCONFERENZA 2\raffaello_la_scuola_di_atene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46" r="5298"/>
          <a:stretch/>
        </p:blipFill>
        <p:spPr bwMode="auto">
          <a:xfrm>
            <a:off x="0" y="-16462"/>
            <a:ext cx="9144000" cy="6916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tangolo 5"/>
          <p:cNvSpPr/>
          <p:nvPr/>
        </p:nvSpPr>
        <p:spPr>
          <a:xfrm>
            <a:off x="0" y="116632"/>
            <a:ext cx="9144000" cy="216024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dirty="0" smtClean="0"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INSEGNARE ALL’UNIVERSITÀ OGGI</a:t>
            </a:r>
          </a:p>
          <a:p>
            <a:pPr algn="ctr"/>
            <a:r>
              <a:rPr lang="it-IT" sz="2800" b="1" dirty="0" smtClean="0"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Riforme</a:t>
            </a:r>
            <a:r>
              <a:rPr lang="it-IT" sz="2800" b="1" dirty="0" smtClean="0"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, burocrazia e doveri verso gli studenti</a:t>
            </a:r>
            <a:endParaRPr lang="it-IT" sz="2800" b="1" dirty="0">
              <a:solidFill>
                <a:schemeClr val="tx1"/>
              </a:solidFill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0" y="4797152"/>
            <a:ext cx="9180512" cy="2103093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  MARIO </a:t>
            </a:r>
            <a:r>
              <a:rPr lang="it-IT" b="1" dirty="0"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MORCELLINI</a:t>
            </a:r>
          </a:p>
          <a:p>
            <a:pPr algn="ctr"/>
            <a:r>
              <a:rPr lang="it-IT" b="1" dirty="0" smtClean="0"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  Portavoce </a:t>
            </a:r>
            <a:r>
              <a:rPr lang="it-IT" b="1" dirty="0"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Nazionale dell’Interconferenza 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  10 </a:t>
            </a:r>
            <a:r>
              <a:rPr lang="it-IT" dirty="0" smtClean="0"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dicembre 2014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  Dipartimento </a:t>
            </a:r>
            <a:r>
              <a:rPr lang="it-IT" dirty="0" smtClean="0"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di Comunicazione e Ricerca </a:t>
            </a:r>
            <a:r>
              <a:rPr lang="it-IT" dirty="0" smtClean="0"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Sociale 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Sapienza </a:t>
            </a:r>
            <a:r>
              <a:rPr lang="it-IT" dirty="0" smtClean="0"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Università di Roma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Aula Oriana</a:t>
            </a:r>
            <a:endParaRPr lang="it-IT" dirty="0" smtClean="0">
              <a:solidFill>
                <a:schemeClr val="tx1"/>
              </a:solidFill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805264"/>
            <a:ext cx="1680710" cy="1084186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9" t="5281" r="1539" b="5281"/>
          <a:stretch/>
        </p:blipFill>
        <p:spPr>
          <a:xfrm>
            <a:off x="21786" y="5805264"/>
            <a:ext cx="2101942" cy="1084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23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600200"/>
            <a:ext cx="9036496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dirty="0" smtClean="0"/>
              <a:t>L’Interconferenza </a:t>
            </a:r>
            <a:r>
              <a:rPr lang="it-IT" sz="2400" dirty="0" smtClean="0"/>
              <a:t>e la «passione» didattica</a:t>
            </a:r>
            <a:endParaRPr lang="it-IT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it-IT" sz="2400" dirty="0" smtClean="0"/>
              <a:t>È un tema storico, «costitutivo» </a:t>
            </a:r>
            <a:r>
              <a:rPr lang="it-IT" sz="2400" dirty="0" smtClean="0"/>
              <a:t>della nascita dell’Interconferenza</a:t>
            </a:r>
            <a:endParaRPr lang="it-IT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it-IT" sz="2400" dirty="0" smtClean="0"/>
              <a:t>È uno dei temi meno frequentati dai dibattiti </a:t>
            </a:r>
            <a:r>
              <a:rPr lang="it-IT" sz="2400" dirty="0" smtClean="0"/>
              <a:t>pubblici sull’università</a:t>
            </a:r>
            <a:endParaRPr lang="it-IT" sz="2400" dirty="0" smtClean="0"/>
          </a:p>
          <a:p>
            <a:pPr marL="914400" lvl="1" indent="-514350"/>
            <a:r>
              <a:rPr lang="it-IT" sz="2400" dirty="0" smtClean="0"/>
              <a:t>Ruolo dell’</a:t>
            </a:r>
            <a:r>
              <a:rPr lang="it-IT" sz="2400" dirty="0" err="1" smtClean="0"/>
              <a:t>Interconferenza</a:t>
            </a:r>
            <a:r>
              <a:rPr lang="it-IT" sz="2400" dirty="0" smtClean="0"/>
              <a:t> anche come promotore del dibattito scientifico e culturale.</a:t>
            </a:r>
          </a:p>
          <a:p>
            <a:pPr marL="914400" lvl="1" indent="-514350"/>
            <a:r>
              <a:rPr lang="it-IT" sz="2400" dirty="0" smtClean="0"/>
              <a:t>Alcuni esempi: seminari </a:t>
            </a:r>
            <a:r>
              <a:rPr lang="it-IT" sz="2400" dirty="0"/>
              <a:t>e convegni (come </a:t>
            </a:r>
            <a:r>
              <a:rPr lang="it-IT" sz="2400" dirty="0" smtClean="0"/>
              <a:t>«Pensare </a:t>
            </a:r>
            <a:r>
              <a:rPr lang="it-IT" sz="2400" dirty="0"/>
              <a:t>la didattica. Dalla riforma degli ordinamenti all’innovazione delle culture” promosso in collaborazione con il COINFO </a:t>
            </a:r>
            <a:r>
              <a:rPr lang="it-IT" sz="2400" dirty="0" smtClean="0"/>
              <a:t>nel gennaio </a:t>
            </a:r>
            <a:r>
              <a:rPr lang="it-IT" sz="2400" dirty="0"/>
              <a:t>2007</a:t>
            </a:r>
            <a:r>
              <a:rPr lang="it-IT" sz="2400" dirty="0" smtClean="0"/>
              <a:t>) e volumi (</a:t>
            </a:r>
            <a:r>
              <a:rPr lang="it-IT" sz="2400" dirty="0" err="1" smtClean="0"/>
              <a:t>M.Morcellini</a:t>
            </a:r>
            <a:r>
              <a:rPr lang="it-IT" sz="2400" dirty="0" smtClean="0"/>
              <a:t>, N. Vittorio, a cura di, </a:t>
            </a:r>
            <a:r>
              <a:rPr lang="it-IT" sz="2400" i="1" dirty="0" smtClean="0"/>
              <a:t>Il cantiere aperto della didattica. Una strategia di innovazione oltre le riforme</a:t>
            </a:r>
            <a:r>
              <a:rPr lang="it-IT" sz="2400" dirty="0" smtClean="0"/>
              <a:t>, Pensa Multimedia, 2007)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dirty="0" smtClean="0"/>
              <a:t>Ridiventa cruciale per trend storici ed emergenze connesse al «mobbing normativo»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892C-33EA-4ACE-A7BB-F49F464ABF63}" type="slidenum">
              <a:rPr lang="it-IT" smtClean="0"/>
              <a:t>2</a:t>
            </a:fld>
            <a:endParaRPr lang="it-IT" dirty="0"/>
          </a:p>
        </p:txBody>
      </p:sp>
      <p:sp>
        <p:nvSpPr>
          <p:cNvPr id="5" name="Titolo 4"/>
          <p:cNvSpPr txBox="1">
            <a:spLocks noGrp="1"/>
          </p:cNvSpPr>
          <p:nvPr>
            <p:ph type="title"/>
          </p:nvPr>
        </p:nvSpPr>
        <p:spPr>
          <a:xfrm>
            <a:off x="457200" y="61530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2400" b="1" dirty="0" err="1" smtClean="0">
                <a:solidFill>
                  <a:srgbClr val="BF1622"/>
                </a:solidFill>
                <a:latin typeface="BerlinSansFB-Bold"/>
              </a:rPr>
              <a:t>Credits</a:t>
            </a:r>
            <a:endParaRPr lang="it-IT" sz="2400" b="1" dirty="0">
              <a:solidFill>
                <a:srgbClr val="BF1622"/>
              </a:solidFill>
              <a:latin typeface="BerlinSansFB-Bold"/>
            </a:endParaRPr>
          </a:p>
        </p:txBody>
      </p:sp>
    </p:spTree>
    <p:extLst>
      <p:ext uri="{BB962C8B-B14F-4D97-AF65-F5344CB8AC3E}">
        <p14:creationId xmlns:p14="http://schemas.microsoft.com/office/powerpoint/2010/main" val="426450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23317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dirty="0"/>
              <a:t>- </a:t>
            </a:r>
            <a:r>
              <a:rPr lang="it-IT" sz="2400" dirty="0" smtClean="0"/>
              <a:t>Nasce </a:t>
            </a:r>
            <a:r>
              <a:rPr lang="it-IT" sz="2400" dirty="0"/>
              <a:t>nel  2003 in  un clima di accese polemiche e dunque di rivendicazione di identità</a:t>
            </a:r>
          </a:p>
          <a:p>
            <a:pPr marL="0" indent="0">
              <a:buNone/>
            </a:pPr>
            <a:r>
              <a:rPr lang="it-IT" sz="2400" dirty="0"/>
              <a:t>- Si sviluppa per </a:t>
            </a:r>
            <a:r>
              <a:rPr lang="it-IT" sz="2400" dirty="0" smtClean="0"/>
              <a:t>«affinità</a:t>
            </a:r>
            <a:r>
              <a:rPr lang="it-IT" sz="2400" dirty="0" smtClean="0"/>
              <a:t>»</a:t>
            </a:r>
            <a:r>
              <a:rPr lang="it-IT" sz="2400" dirty="0" smtClean="0"/>
              <a:t> </a:t>
            </a:r>
            <a:r>
              <a:rPr lang="it-IT" sz="2400" dirty="0"/>
              <a:t>e per contrapposizione, soprattutto contro l’eccesso di </a:t>
            </a:r>
            <a:r>
              <a:rPr lang="it-IT" sz="2400" dirty="0" smtClean="0"/>
              <a:t>«riformismo compulsivo»</a:t>
            </a:r>
            <a:endParaRPr lang="it-IT" sz="2400" dirty="0"/>
          </a:p>
          <a:p>
            <a:pPr marL="0" indent="0">
              <a:buNone/>
            </a:pPr>
            <a:r>
              <a:rPr lang="it-IT" sz="2400" dirty="0"/>
              <a:t>- Promuove un graduale superamento dei conflitti fra settori scientifici e fra Facoltà, entro un’attenta </a:t>
            </a:r>
            <a:r>
              <a:rPr lang="it-IT" sz="2400" dirty="0" smtClean="0"/>
              <a:t>«sinergia</a:t>
            </a:r>
            <a:r>
              <a:rPr lang="it-IT" sz="2400" dirty="0" smtClean="0"/>
              <a:t>»</a:t>
            </a:r>
            <a:r>
              <a:rPr lang="it-IT" sz="2400" dirty="0" smtClean="0"/>
              <a:t> </a:t>
            </a:r>
            <a:r>
              <a:rPr lang="it-IT" sz="2400" dirty="0"/>
              <a:t>con i soggetti istituzionali (</a:t>
            </a:r>
            <a:r>
              <a:rPr lang="it-IT" sz="2400" dirty="0" smtClean="0"/>
              <a:t>MIUR</a:t>
            </a:r>
            <a:r>
              <a:rPr lang="it-IT" sz="2400" dirty="0"/>
              <a:t>, CUN e CRUI)</a:t>
            </a:r>
          </a:p>
          <a:p>
            <a:pPr marL="0" indent="0">
              <a:buNone/>
            </a:pPr>
            <a:r>
              <a:rPr lang="it-IT" sz="2400" dirty="0"/>
              <a:t>- </a:t>
            </a:r>
            <a:r>
              <a:rPr lang="it-IT" sz="2400" dirty="0" smtClean="0"/>
              <a:t>Si è prontamente adeguata alle </a:t>
            </a:r>
            <a:r>
              <a:rPr lang="it-IT" sz="2400" dirty="0"/>
              <a:t>innovazioni introdotte dalla Legge 240/2010 e </a:t>
            </a:r>
            <a:r>
              <a:rPr lang="it-IT" sz="2400" dirty="0" smtClean="0"/>
              <a:t>ha allargato la </a:t>
            </a:r>
            <a:r>
              <a:rPr lang="it-IT" sz="2400" dirty="0"/>
              <a:t>sua composizione alle nuove figure responsabili della gestione unitaria di didattica e ricerca, ovvero Presidenti delle Conferenze dei Direttori e Responsabili di Strutture universitarie</a:t>
            </a:r>
          </a:p>
          <a:p>
            <a:pPr marL="0" indent="0">
              <a:buNone/>
            </a:pPr>
            <a:endParaRPr lang="it-IT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892C-33EA-4ACE-A7BB-F49F464ABF63}" type="slidenum">
              <a:rPr lang="it-IT" smtClean="0"/>
              <a:t>3</a:t>
            </a:fld>
            <a:endParaRPr lang="it-IT" dirty="0"/>
          </a:p>
        </p:txBody>
      </p:sp>
      <p:sp>
        <p:nvSpPr>
          <p:cNvPr id="5" name="Titolo 4"/>
          <p:cNvSpPr txBox="1">
            <a:spLocks noGrp="1"/>
          </p:cNvSpPr>
          <p:nvPr>
            <p:ph type="title"/>
          </p:nvPr>
        </p:nvSpPr>
        <p:spPr>
          <a:xfrm>
            <a:off x="457200" y="332656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2400" b="1" dirty="0">
                <a:solidFill>
                  <a:srgbClr val="BF1622"/>
                </a:solidFill>
                <a:latin typeface="BerlinSansFB-Bold"/>
              </a:rPr>
              <a:t>Identità e ruolo </a:t>
            </a:r>
            <a:r>
              <a:rPr lang="it-IT" sz="2400" b="1" dirty="0" smtClean="0">
                <a:solidFill>
                  <a:srgbClr val="BF1622"/>
                </a:solidFill>
                <a:latin typeface="BerlinSansFB-Bold"/>
              </a:rPr>
              <a:t>dell’</a:t>
            </a:r>
            <a:r>
              <a:rPr lang="it-IT" sz="2400" b="1" dirty="0" err="1" smtClean="0">
                <a:solidFill>
                  <a:srgbClr val="BF1622"/>
                </a:solidFill>
                <a:latin typeface="BerlinSansFB-Bold"/>
              </a:rPr>
              <a:t>Interconferenza</a:t>
            </a:r>
            <a:r>
              <a:rPr lang="it-IT" sz="2400" b="1" dirty="0" smtClean="0">
                <a:solidFill>
                  <a:srgbClr val="BF1622"/>
                </a:solidFill>
                <a:latin typeface="BerlinSansFB-Bold"/>
              </a:rPr>
              <a:t>/1</a:t>
            </a:r>
            <a:br>
              <a:rPr lang="it-IT" sz="2400" b="1" dirty="0" smtClean="0">
                <a:solidFill>
                  <a:srgbClr val="BF1622"/>
                </a:solidFill>
                <a:latin typeface="BerlinSansFB-Bold"/>
              </a:rPr>
            </a:br>
            <a:r>
              <a:rPr lang="it-IT" sz="2400" b="1" dirty="0" smtClean="0">
                <a:solidFill>
                  <a:srgbClr val="BF1622"/>
                </a:solidFill>
                <a:latin typeface="BerlinSansFB-Bold"/>
              </a:rPr>
              <a:t>Le origini e la </a:t>
            </a:r>
            <a:r>
              <a:rPr lang="it-IT" sz="2400" b="1" dirty="0" err="1" smtClean="0">
                <a:solidFill>
                  <a:srgbClr val="BF1622"/>
                </a:solidFill>
                <a:latin typeface="BerlinSansFB-Bold"/>
              </a:rPr>
              <a:t>mission</a:t>
            </a:r>
            <a:endParaRPr lang="it-IT" sz="2400" b="1" dirty="0">
              <a:solidFill>
                <a:srgbClr val="BF1622"/>
              </a:solidFill>
              <a:latin typeface="BerlinSansFB-Bold"/>
            </a:endParaRPr>
          </a:p>
        </p:txBody>
      </p:sp>
    </p:spTree>
    <p:extLst>
      <p:ext uri="{BB962C8B-B14F-4D97-AF65-F5344CB8AC3E}">
        <p14:creationId xmlns:p14="http://schemas.microsoft.com/office/powerpoint/2010/main" val="262176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2400" dirty="0" smtClean="0"/>
              <a:t>Ruolo </a:t>
            </a:r>
            <a:r>
              <a:rPr lang="it-IT" sz="2400" dirty="0"/>
              <a:t>di coordinamento, informazione, comunicazione e rappresentanza, nell’interesse ed in difesa dell’autonomia universitaria, riguardo alla gestione della didattica e della </a:t>
            </a:r>
            <a:r>
              <a:rPr lang="it-IT" sz="2400" dirty="0" smtClean="0"/>
              <a:t>ricerca e dunque </a:t>
            </a:r>
          </a:p>
          <a:p>
            <a:r>
              <a:rPr lang="it-IT" sz="2400" dirty="0"/>
              <a:t>questioni in materia di Ordinamenti didattici, dottorato, formazione post-laurea e reclutamento del personale </a:t>
            </a:r>
            <a:r>
              <a:rPr lang="it-IT" sz="2400" dirty="0" smtClean="0"/>
              <a:t>docente</a:t>
            </a:r>
          </a:p>
          <a:p>
            <a:r>
              <a:rPr lang="it-IT" sz="2400" dirty="0" smtClean="0"/>
              <a:t>manutenzione </a:t>
            </a:r>
            <a:r>
              <a:rPr lang="it-IT" sz="2400" dirty="0"/>
              <a:t>della didattica</a:t>
            </a:r>
          </a:p>
          <a:p>
            <a:r>
              <a:rPr lang="it-IT" sz="2400" dirty="0" smtClean="0"/>
              <a:t>orientamento </a:t>
            </a:r>
            <a:r>
              <a:rPr lang="it-IT" sz="2400" dirty="0"/>
              <a:t>all’ascolto delle autonomie didattiche</a:t>
            </a:r>
          </a:p>
          <a:p>
            <a:r>
              <a:rPr lang="it-IT" sz="2400" dirty="0" smtClean="0"/>
              <a:t>attività </a:t>
            </a:r>
            <a:r>
              <a:rPr lang="it-IT" sz="2400" dirty="0"/>
              <a:t>di ricerca e documentazione</a:t>
            </a:r>
          </a:p>
          <a:p>
            <a:r>
              <a:rPr lang="it-IT" sz="2400" dirty="0" smtClean="0"/>
              <a:t>legare </a:t>
            </a:r>
            <a:r>
              <a:rPr lang="it-IT" sz="2400" dirty="0"/>
              <a:t>strettamente i progetti alle criticità</a:t>
            </a:r>
          </a:p>
          <a:p>
            <a:r>
              <a:rPr lang="it-IT" sz="2400" dirty="0" err="1" smtClean="0"/>
              <a:t>ri</a:t>
            </a:r>
            <a:r>
              <a:rPr lang="it-IT" sz="2400" dirty="0" smtClean="0"/>
              <a:t>-costruzione </a:t>
            </a:r>
            <a:r>
              <a:rPr lang="it-IT" sz="2400" dirty="0"/>
              <a:t>europea del </a:t>
            </a:r>
            <a:r>
              <a:rPr lang="it-IT" sz="2400" dirty="0" smtClean="0"/>
              <a:t>sistema</a:t>
            </a:r>
            <a:endParaRPr lang="it-IT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892C-33EA-4ACE-A7BB-F49F464ABF63}" type="slidenum">
              <a:rPr lang="it-IT" smtClean="0"/>
              <a:t>4</a:t>
            </a:fld>
            <a:endParaRPr lang="it-IT" dirty="0"/>
          </a:p>
        </p:txBody>
      </p:sp>
      <p:sp>
        <p:nvSpPr>
          <p:cNvPr id="5" name="Titolo 4"/>
          <p:cNvSpPr txBox="1">
            <a:spLocks noGrp="1"/>
          </p:cNvSpPr>
          <p:nvPr>
            <p:ph type="title"/>
          </p:nvPr>
        </p:nvSpPr>
        <p:spPr>
          <a:xfrm>
            <a:off x="457200" y="430639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2400" b="1" dirty="0">
                <a:solidFill>
                  <a:srgbClr val="BF1622"/>
                </a:solidFill>
                <a:latin typeface="BerlinSansFB-Bold"/>
              </a:rPr>
              <a:t>Identità e ruolo </a:t>
            </a:r>
            <a:r>
              <a:rPr lang="it-IT" sz="2400" b="1" dirty="0" smtClean="0">
                <a:solidFill>
                  <a:srgbClr val="BF1622"/>
                </a:solidFill>
                <a:latin typeface="BerlinSansFB-Bold"/>
              </a:rPr>
              <a:t>dell’</a:t>
            </a:r>
            <a:r>
              <a:rPr lang="it-IT" sz="2400" b="1" dirty="0" err="1" smtClean="0">
                <a:solidFill>
                  <a:srgbClr val="BF1622"/>
                </a:solidFill>
                <a:latin typeface="BerlinSansFB-Bold"/>
              </a:rPr>
              <a:t>Interconferenza</a:t>
            </a:r>
            <a:r>
              <a:rPr lang="it-IT" sz="2400" b="1" dirty="0" smtClean="0">
                <a:solidFill>
                  <a:srgbClr val="BF1622"/>
                </a:solidFill>
                <a:latin typeface="BerlinSansFB-Bold"/>
              </a:rPr>
              <a:t>/2</a:t>
            </a:r>
            <a:br>
              <a:rPr lang="it-IT" sz="2400" b="1" dirty="0" smtClean="0">
                <a:solidFill>
                  <a:srgbClr val="BF1622"/>
                </a:solidFill>
                <a:latin typeface="BerlinSansFB-Bold"/>
              </a:rPr>
            </a:br>
            <a:r>
              <a:rPr lang="it-IT" sz="2400" b="1" dirty="0" smtClean="0">
                <a:solidFill>
                  <a:srgbClr val="BF1622"/>
                </a:solidFill>
                <a:latin typeface="BerlinSansFB-Bold"/>
              </a:rPr>
              <a:t>Una mappa aggiornata delle competenze </a:t>
            </a:r>
            <a:endParaRPr lang="it-IT" sz="2400" b="1" dirty="0">
              <a:solidFill>
                <a:srgbClr val="BF1622"/>
              </a:solidFill>
              <a:latin typeface="BerlinSansFB-Bold"/>
            </a:endParaRPr>
          </a:p>
        </p:txBody>
      </p:sp>
    </p:spTree>
    <p:extLst>
      <p:ext uri="{BB962C8B-B14F-4D97-AF65-F5344CB8AC3E}">
        <p14:creationId xmlns:p14="http://schemas.microsoft.com/office/powerpoint/2010/main" val="405394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dirty="0"/>
              <a:t>		</a:t>
            </a:r>
          </a:p>
          <a:p>
            <a:r>
              <a:rPr lang="it-IT" sz="2400" dirty="0"/>
              <a:t> </a:t>
            </a:r>
            <a:r>
              <a:rPr lang="it-IT" sz="2400" dirty="0" smtClean="0"/>
              <a:t>Collegamento </a:t>
            </a:r>
            <a:r>
              <a:rPr lang="it-IT" sz="2400" dirty="0"/>
              <a:t>con la </a:t>
            </a:r>
            <a:r>
              <a:rPr lang="it-IT" sz="2400" dirty="0" err="1"/>
              <a:t>governance</a:t>
            </a:r>
            <a:r>
              <a:rPr lang="it-IT" sz="2400" dirty="0"/>
              <a:t> dell’Università</a:t>
            </a:r>
          </a:p>
          <a:p>
            <a:r>
              <a:rPr lang="it-IT" sz="2400" dirty="0"/>
              <a:t> </a:t>
            </a:r>
            <a:r>
              <a:rPr lang="it-IT" sz="2400" dirty="0" smtClean="0"/>
              <a:t>Relazioni </a:t>
            </a:r>
            <a:r>
              <a:rPr lang="it-IT" sz="2400" dirty="0"/>
              <a:t>con </a:t>
            </a:r>
            <a:r>
              <a:rPr lang="it-IT" sz="2400" dirty="0" smtClean="0"/>
              <a:t>CUN, CRUI, CNSU, CODAU</a:t>
            </a:r>
            <a:endParaRPr lang="it-IT" sz="2400" dirty="0"/>
          </a:p>
          <a:p>
            <a:r>
              <a:rPr lang="it-IT" sz="2400" dirty="0"/>
              <a:t> </a:t>
            </a:r>
            <a:r>
              <a:rPr lang="it-IT" sz="2400" dirty="0" smtClean="0"/>
              <a:t>Relazioni </a:t>
            </a:r>
            <a:r>
              <a:rPr lang="it-IT" sz="2400" dirty="0"/>
              <a:t>con Rappresentanze sindacali, Confindustria e Piccole Imprese</a:t>
            </a:r>
          </a:p>
          <a:p>
            <a:r>
              <a:rPr lang="it-IT" sz="2400"/>
              <a:t> </a:t>
            </a:r>
            <a:r>
              <a:rPr lang="it-IT" sz="2400" smtClean="0"/>
              <a:t>Relazioni </a:t>
            </a:r>
            <a:r>
              <a:rPr lang="it-IT" sz="2400" dirty="0"/>
              <a:t>con Associazioni studentesche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892C-33EA-4ACE-A7BB-F49F464ABF63}" type="slidenum">
              <a:rPr lang="it-IT" smtClean="0"/>
              <a:t>5</a:t>
            </a:fld>
            <a:endParaRPr lang="it-IT" dirty="0"/>
          </a:p>
        </p:txBody>
      </p:sp>
      <p:sp>
        <p:nvSpPr>
          <p:cNvPr id="5" name="Titolo 4"/>
          <p:cNvSpPr txBox="1">
            <a:spLocks noGrp="1"/>
          </p:cNvSpPr>
          <p:nvPr>
            <p:ph type="title"/>
          </p:nvPr>
        </p:nvSpPr>
        <p:spPr>
          <a:xfrm>
            <a:off x="457200" y="430639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2400" b="1" dirty="0">
                <a:solidFill>
                  <a:srgbClr val="BF1622"/>
                </a:solidFill>
                <a:latin typeface="BerlinSansFB-Bold"/>
              </a:rPr>
              <a:t>Identità e ruolo </a:t>
            </a:r>
            <a:r>
              <a:rPr lang="it-IT" sz="2400" b="1" dirty="0" smtClean="0">
                <a:solidFill>
                  <a:srgbClr val="BF1622"/>
                </a:solidFill>
                <a:latin typeface="BerlinSansFB-Bold"/>
              </a:rPr>
              <a:t>dell’</a:t>
            </a:r>
            <a:r>
              <a:rPr lang="it-IT" sz="2400" b="1" dirty="0" err="1" smtClean="0">
                <a:solidFill>
                  <a:srgbClr val="BF1622"/>
                </a:solidFill>
                <a:latin typeface="BerlinSansFB-Bold"/>
              </a:rPr>
              <a:t>Interconferenza</a:t>
            </a:r>
            <a:r>
              <a:rPr lang="it-IT" sz="2400" b="1" dirty="0" smtClean="0">
                <a:solidFill>
                  <a:srgbClr val="BF1622"/>
                </a:solidFill>
                <a:latin typeface="BerlinSansFB-Bold"/>
              </a:rPr>
              <a:t>/3</a:t>
            </a:r>
            <a:r>
              <a:rPr lang="it-IT" sz="2400" b="1" dirty="0">
                <a:solidFill>
                  <a:srgbClr val="BF1622"/>
                </a:solidFill>
                <a:latin typeface="BerlinSansFB-Bold"/>
              </a:rPr>
              <a:t/>
            </a:r>
            <a:br>
              <a:rPr lang="it-IT" sz="2400" b="1" dirty="0">
                <a:solidFill>
                  <a:srgbClr val="BF1622"/>
                </a:solidFill>
                <a:latin typeface="BerlinSansFB-Bold"/>
              </a:rPr>
            </a:br>
            <a:r>
              <a:rPr lang="it-IT" sz="2400" b="1" dirty="0">
                <a:solidFill>
                  <a:srgbClr val="BF1622"/>
                </a:solidFill>
                <a:latin typeface="BerlinSansFB-Bold"/>
              </a:rPr>
              <a:t>Relazioni </a:t>
            </a:r>
            <a:r>
              <a:rPr lang="it-IT" sz="2400" b="1" dirty="0" smtClean="0">
                <a:solidFill>
                  <a:srgbClr val="BF1622"/>
                </a:solidFill>
                <a:latin typeface="BerlinSansFB-Bold"/>
              </a:rPr>
              <a:t>dell’</a:t>
            </a:r>
            <a:r>
              <a:rPr lang="it-IT" sz="2400" b="1" dirty="0" err="1" smtClean="0">
                <a:solidFill>
                  <a:srgbClr val="BF1622"/>
                </a:solidFill>
                <a:latin typeface="BerlinSansFB-Bold"/>
              </a:rPr>
              <a:t>Interconferenza</a:t>
            </a:r>
            <a:endParaRPr lang="it-IT" sz="2400" b="1" dirty="0">
              <a:solidFill>
                <a:srgbClr val="BF1622"/>
              </a:solidFill>
              <a:latin typeface="BerlinSansFB-Bold"/>
            </a:endParaRPr>
          </a:p>
        </p:txBody>
      </p:sp>
    </p:spTree>
    <p:extLst>
      <p:ext uri="{BB962C8B-B14F-4D97-AF65-F5344CB8AC3E}">
        <p14:creationId xmlns:p14="http://schemas.microsoft.com/office/powerpoint/2010/main" val="155016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 smtClean="0"/>
              <a:t>Cambiamenti delle culture giovanili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Impatto della disintermediazione 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Apatia verso gli studi universitari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Impatto della rete e del digitale (un approccio individuale al sapere)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Demotivazione, crisi economica e de-immatricolazione 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Disorientamento </a:t>
            </a:r>
            <a:r>
              <a:rPr lang="it-IT" dirty="0" smtClean="0"/>
              <a:t>delle offerte formative come «cantiere aperto»</a:t>
            </a:r>
          </a:p>
          <a:p>
            <a:pPr marL="514350" indent="-514350">
              <a:buFont typeface="+mj-lt"/>
              <a:buAutoNum type="arabicPeriod"/>
            </a:pP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892C-33EA-4ACE-A7BB-F49F464ABF63}" type="slidenum">
              <a:rPr lang="it-IT" smtClean="0"/>
              <a:t>6</a:t>
            </a:fld>
            <a:endParaRPr lang="it-IT"/>
          </a:p>
        </p:txBody>
      </p:sp>
      <p:sp>
        <p:nvSpPr>
          <p:cNvPr id="5" name="Titolo 4"/>
          <p:cNvSpPr txBox="1">
            <a:spLocks noGrp="1"/>
          </p:cNvSpPr>
          <p:nvPr>
            <p:ph type="title"/>
          </p:nvPr>
        </p:nvSpPr>
        <p:spPr>
          <a:xfrm>
            <a:off x="457200" y="430639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2400" b="1" dirty="0" smtClean="0">
                <a:solidFill>
                  <a:srgbClr val="BF1622"/>
                </a:solidFill>
                <a:latin typeface="BerlinSansFB-Bold"/>
              </a:rPr>
              <a:t>Società, giovani, insegnamento.</a:t>
            </a:r>
            <a:br>
              <a:rPr lang="it-IT" sz="2400" b="1" dirty="0" smtClean="0">
                <a:solidFill>
                  <a:srgbClr val="BF1622"/>
                </a:solidFill>
                <a:latin typeface="BerlinSansFB-Bold"/>
              </a:rPr>
            </a:br>
            <a:r>
              <a:rPr lang="it-IT" sz="2400" b="1" dirty="0" smtClean="0">
                <a:solidFill>
                  <a:srgbClr val="BF1622"/>
                </a:solidFill>
                <a:latin typeface="BerlinSansFB-Bold"/>
              </a:rPr>
              <a:t>Linee di tendenza storiche</a:t>
            </a:r>
            <a:endParaRPr lang="it-IT" sz="2400" b="1" dirty="0">
              <a:solidFill>
                <a:srgbClr val="BF1622"/>
              </a:solidFill>
              <a:latin typeface="BerlinSansFB-Bold"/>
            </a:endParaRPr>
          </a:p>
        </p:txBody>
      </p:sp>
    </p:spTree>
    <p:extLst>
      <p:ext uri="{BB962C8B-B14F-4D97-AF65-F5344CB8AC3E}">
        <p14:creationId xmlns:p14="http://schemas.microsoft.com/office/powerpoint/2010/main" val="57396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it-IT" sz="2300" dirty="0" smtClean="0"/>
              <a:t>Aumento esponenziale della rigidità nell’offerta formativa (non solo L. 240/2010)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it-IT" sz="2300" dirty="0"/>
              <a:t>Disinteresse della </a:t>
            </a:r>
            <a:r>
              <a:rPr lang="it-IT" sz="2300" dirty="0" smtClean="0"/>
              <a:t>Riforma </a:t>
            </a:r>
            <a:r>
              <a:rPr lang="it-IT" sz="2300" dirty="0"/>
              <a:t>240 per la didattica e per la metrica europea </a:t>
            </a:r>
            <a:r>
              <a:rPr lang="it-IT" sz="2300" dirty="0" smtClean="0"/>
              <a:t>dei titoli di studio (Bologna </a:t>
            </a:r>
            <a:r>
              <a:rPr lang="it-IT" sz="2300" dirty="0" err="1" smtClean="0"/>
              <a:t>Process</a:t>
            </a:r>
            <a:r>
              <a:rPr lang="it-IT" sz="2300" dirty="0" smtClean="0"/>
              <a:t>)</a:t>
            </a:r>
            <a:endParaRPr lang="it-IT" sz="2300" dirty="0"/>
          </a:p>
          <a:p>
            <a:pPr marL="514350" indent="-514350">
              <a:buAutoNum type="arabicPeriod"/>
            </a:pPr>
            <a:r>
              <a:rPr lang="it-IT" sz="2300" dirty="0" smtClean="0"/>
              <a:t>Obbligo di anticipazione dell’offerta curriculare triennale (sic!)</a:t>
            </a:r>
          </a:p>
          <a:p>
            <a:pPr marL="514350" indent="-514350">
              <a:buAutoNum type="arabicPeriod"/>
            </a:pPr>
            <a:r>
              <a:rPr lang="it-IT" sz="2300" dirty="0" smtClean="0"/>
              <a:t>Programmazione «virtuale» </a:t>
            </a:r>
          </a:p>
          <a:p>
            <a:pPr marL="514350" indent="-514350">
              <a:buAutoNum type="arabicPeriod"/>
            </a:pPr>
            <a:r>
              <a:rPr lang="it-IT" sz="2300" dirty="0" smtClean="0"/>
              <a:t>Impatto della cosiddetta razionalizzazione delle istituzioni</a:t>
            </a:r>
          </a:p>
          <a:p>
            <a:pPr marL="514350" indent="-514350">
              <a:buAutoNum type="arabicPeriod"/>
            </a:pPr>
            <a:r>
              <a:rPr lang="it-IT" sz="2300" dirty="0" smtClean="0"/>
              <a:t>«Rottamazione» dell’impegno didattico nella valutazione e nelle abilitazioni</a:t>
            </a:r>
          </a:p>
          <a:p>
            <a:pPr marL="514350" indent="-514350">
              <a:buAutoNum type="arabicPeriod"/>
            </a:pPr>
            <a:r>
              <a:rPr lang="it-IT" sz="2300" dirty="0"/>
              <a:t>Marginalizzazione </a:t>
            </a:r>
            <a:r>
              <a:rPr lang="it-IT" sz="2300" dirty="0" smtClean="0"/>
              <a:t>delle collaborazioni didattiche esterne e depauperamento del fruttuoso rapporto con il mondo delle professioni che erano in grado di promuovere</a:t>
            </a:r>
          </a:p>
          <a:p>
            <a:pPr marL="514350" indent="-514350">
              <a:buAutoNum type="arabicPeriod"/>
            </a:pPr>
            <a:r>
              <a:rPr lang="it-IT" sz="2300" dirty="0" smtClean="0"/>
              <a:t>La «fisarmonica» dei crediti formativi esterni: dalle larghe maglie del riconoscimento selvaggio agli eccessi di limitazioni </a:t>
            </a:r>
          </a:p>
          <a:p>
            <a:pPr marL="514350" indent="-514350">
              <a:buAutoNum type="arabicPeriod"/>
            </a:pPr>
            <a:endParaRPr lang="it-IT" sz="2300" dirty="0"/>
          </a:p>
          <a:p>
            <a:pPr marL="514350" indent="-514350">
              <a:buAutoNum type="arabicPeriod"/>
            </a:pPr>
            <a:endParaRPr lang="it-IT" sz="2300" dirty="0" smtClean="0"/>
          </a:p>
          <a:p>
            <a:pPr marL="514350" indent="-514350">
              <a:buAutoNum type="arabicPeriod"/>
            </a:pPr>
            <a:endParaRPr lang="it-IT" sz="23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892C-33EA-4ACE-A7BB-F49F464ABF63}" type="slidenum">
              <a:rPr lang="it-IT" smtClean="0"/>
              <a:t>7</a:t>
            </a:fld>
            <a:endParaRPr lang="it-IT"/>
          </a:p>
        </p:txBody>
      </p:sp>
      <p:sp>
        <p:nvSpPr>
          <p:cNvPr id="5" name="Titolo 4"/>
          <p:cNvSpPr txBox="1">
            <a:spLocks noGrp="1"/>
          </p:cNvSpPr>
          <p:nvPr>
            <p:ph type="title"/>
          </p:nvPr>
        </p:nvSpPr>
        <p:spPr>
          <a:xfrm>
            <a:off x="457200" y="430639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2400" b="1" dirty="0" smtClean="0">
                <a:solidFill>
                  <a:srgbClr val="BF1622"/>
                </a:solidFill>
                <a:latin typeface="BerlinSansFB-Bold"/>
              </a:rPr>
              <a:t>Emergenze provocate al sistema dal cantiere sempre aperto</a:t>
            </a:r>
            <a:endParaRPr lang="it-IT" sz="2400" b="1" dirty="0">
              <a:solidFill>
                <a:srgbClr val="BF1622"/>
              </a:solidFill>
              <a:latin typeface="BerlinSansFB-Bold"/>
            </a:endParaRPr>
          </a:p>
        </p:txBody>
      </p:sp>
    </p:spTree>
    <p:extLst>
      <p:ext uri="{BB962C8B-B14F-4D97-AF65-F5344CB8AC3E}">
        <p14:creationId xmlns:p14="http://schemas.microsoft.com/office/powerpoint/2010/main" val="57396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it-IT" dirty="0"/>
          </a:p>
          <a:p>
            <a:pPr marL="514350" indent="-514350">
              <a:buAutoNum type="arabicPeriod"/>
            </a:pPr>
            <a:endParaRPr lang="it-IT" dirty="0" smtClean="0"/>
          </a:p>
          <a:p>
            <a:pPr marL="514350" indent="-514350">
              <a:buAutoNum type="arabicPeriod"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892C-33EA-4ACE-A7BB-F49F464ABF63}" type="slidenum">
              <a:rPr lang="it-IT" smtClean="0"/>
              <a:t>8</a:t>
            </a:fld>
            <a:endParaRPr lang="it-IT"/>
          </a:p>
        </p:txBody>
      </p:sp>
      <p:sp>
        <p:nvSpPr>
          <p:cNvPr id="5" name="Titolo 4"/>
          <p:cNvSpPr txBox="1">
            <a:spLocks noGrp="1"/>
          </p:cNvSpPr>
          <p:nvPr>
            <p:ph type="title"/>
          </p:nvPr>
        </p:nvSpPr>
        <p:spPr>
          <a:xfrm>
            <a:off x="457200" y="61530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2400" b="1" dirty="0" smtClean="0">
                <a:solidFill>
                  <a:srgbClr val="BF1622"/>
                </a:solidFill>
                <a:latin typeface="BerlinSansFB-Bold"/>
              </a:rPr>
              <a:t>Un commento, per una </a:t>
            </a:r>
            <a:r>
              <a:rPr lang="it-IT" sz="2400" b="1" i="1" dirty="0" smtClean="0">
                <a:solidFill>
                  <a:srgbClr val="BF1622"/>
                </a:solidFill>
                <a:latin typeface="BerlinSansFB-Bold"/>
              </a:rPr>
              <a:t>exit </a:t>
            </a:r>
            <a:r>
              <a:rPr lang="it-IT" sz="2400" b="1" i="1" dirty="0" err="1" smtClean="0">
                <a:solidFill>
                  <a:srgbClr val="BF1622"/>
                </a:solidFill>
                <a:latin typeface="BerlinSansFB-Bold"/>
              </a:rPr>
              <a:t>strategy</a:t>
            </a:r>
            <a:endParaRPr lang="it-IT" sz="2400" b="1" i="1" dirty="0">
              <a:solidFill>
                <a:srgbClr val="BF1622"/>
              </a:solidFill>
              <a:latin typeface="BerlinSansFB-Bold"/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itchFamily="34" charset="0"/>
              <a:buAutoNum type="arabicPeriod"/>
            </a:pPr>
            <a:r>
              <a:rPr lang="it-IT" dirty="0" smtClean="0"/>
              <a:t>È mancata complessivamente una </a:t>
            </a:r>
            <a:r>
              <a:rPr lang="it-IT" dirty="0" smtClean="0"/>
              <a:t>vera «cura</a:t>
            </a:r>
            <a:r>
              <a:rPr lang="it-IT" dirty="0" smtClean="0"/>
              <a:t>» per la didattica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it-IT" dirty="0" smtClean="0"/>
              <a:t>Il cosiddetto riformismo è avvenuto senza una «valutazione d’impatto»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it-IT" dirty="0"/>
              <a:t>Legislazione tecnicamente incompetente o addirittura nemica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it-IT" dirty="0" smtClean="0"/>
              <a:t>Nessuna </a:t>
            </a:r>
            <a:r>
              <a:rPr lang="it-IT" dirty="0" smtClean="0"/>
              <a:t>analisi di marketing sociale dell’offerta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it-IT" dirty="0" smtClean="0"/>
              <a:t>Emarginazione delle offerte didattiche nuove e di frontiera. Un esempio: le Biotecnologie  </a:t>
            </a:r>
          </a:p>
          <a:p>
            <a:pPr marL="514350" indent="-514350">
              <a:buFont typeface="Arial" pitchFamily="34" charset="0"/>
              <a:buAutoNum type="arabicPeriod"/>
            </a:pPr>
            <a:endParaRPr lang="it-IT" dirty="0" smtClean="0"/>
          </a:p>
          <a:p>
            <a:pPr marL="514350" indent="-514350">
              <a:buFont typeface="Arial" pitchFamily="34" charset="0"/>
              <a:buAutoNum type="arabicPeriod"/>
            </a:pPr>
            <a:endParaRPr lang="it-IT" dirty="0" smtClean="0"/>
          </a:p>
          <a:p>
            <a:pPr marL="514350" indent="-514350">
              <a:buFont typeface="Arial" pitchFamily="34" charset="0"/>
              <a:buAutoNum type="arabicPeriod"/>
            </a:pPr>
            <a:endParaRPr lang="it-IT" dirty="0" smtClean="0"/>
          </a:p>
          <a:p>
            <a:pPr marL="514350" indent="-514350">
              <a:buFont typeface="Arial" pitchFamily="34" charset="0"/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3188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553</Words>
  <Application>Microsoft Office PowerPoint</Application>
  <PresentationFormat>Presentazione su schermo (4:3)</PresentationFormat>
  <Paragraphs>69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Presentazione standard di PowerPoint</vt:lpstr>
      <vt:lpstr>Credits</vt:lpstr>
      <vt:lpstr>Identità e ruolo dell’Interconferenza/1 Le origini e la mission</vt:lpstr>
      <vt:lpstr>Identità e ruolo dell’Interconferenza/2 Una mappa aggiornata delle competenze </vt:lpstr>
      <vt:lpstr>Identità e ruolo dell’Interconferenza/3 Relazioni dell’Interconferenza</vt:lpstr>
      <vt:lpstr>Società, giovani, insegnamento. Linee di tendenza storiche</vt:lpstr>
      <vt:lpstr>Emergenze provocate al sistema dal cantiere sempre aperto</vt:lpstr>
      <vt:lpstr>Un commento, per una exit strategy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 morcellini</dc:creator>
  <cp:lastModifiedBy>Elena</cp:lastModifiedBy>
  <cp:revision>45</cp:revision>
  <cp:lastPrinted>2014-12-09T13:22:46Z</cp:lastPrinted>
  <dcterms:created xsi:type="dcterms:W3CDTF">2014-10-14T15:20:27Z</dcterms:created>
  <dcterms:modified xsi:type="dcterms:W3CDTF">2014-12-09T19:08:12Z</dcterms:modified>
</cp:coreProperties>
</file>