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7" r:id="rId2"/>
    <p:sldId id="268" r:id="rId3"/>
    <p:sldId id="335" r:id="rId4"/>
    <p:sldId id="312" r:id="rId5"/>
    <p:sldId id="336" r:id="rId6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75" autoAdjust="0"/>
  </p:normalViewPr>
  <p:slideViewPr>
    <p:cSldViewPr>
      <p:cViewPr>
        <p:scale>
          <a:sx n="80" d="100"/>
          <a:sy n="80" d="100"/>
        </p:scale>
        <p:origin x="-144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E0FD35-89EE-406C-954F-B26D0A5C5ED8}" type="datetimeFigureOut">
              <a:rPr lang="it-IT"/>
              <a:pPr>
                <a:defRPr/>
              </a:pPr>
              <a:t>14/10/2014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7C471B-68F1-49E4-A386-87B95A139E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593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3E758A-81CA-47AC-AD91-D29395BC24F6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2F7BFF-AD0F-4581-94D2-EFC15A4E498C}" type="slidenum">
              <a:rPr lang="it-IT" sz="1200">
                <a:solidFill>
                  <a:srgbClr val="000000"/>
                </a:solidFill>
              </a:rPr>
              <a:pPr algn="r"/>
              <a:t>1</a:t>
            </a:fld>
            <a:endParaRPr lang="it-IT" sz="120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188641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it-IT" dirty="0" smtClean="0"/>
              <a:t>Sostenuta</a:t>
            </a:r>
            <a:r>
              <a:rPr lang="it-IT" baseline="0" dirty="0" smtClean="0"/>
              <a:t> da una domanda formativa forte e stabile, la formazione universitaria in psicologia ha raggiunto dimensioni che sollecitano una attenzione di </a:t>
            </a:r>
            <a:r>
              <a:rPr lang="it-IT" b="1" baseline="0" dirty="0" err="1" smtClean="0"/>
              <a:t>governance</a:t>
            </a:r>
            <a:r>
              <a:rPr lang="it-IT" b="1" baseline="0" dirty="0" smtClean="0"/>
              <a:t> </a:t>
            </a:r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2241119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La </a:t>
            </a:r>
            <a:r>
              <a:rPr lang="it-IT" b="1" dirty="0" err="1" smtClean="0"/>
              <a:t>governance</a:t>
            </a:r>
            <a:r>
              <a:rPr lang="it-IT" dirty="0" smtClean="0"/>
              <a:t> delle dimensioni non si risolve entro una visione puramente quantitativa ed auto-referenziata… </a:t>
            </a:r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…e rimanda ad una stima del «fabbisogno professionale», ovvero ad un’analisi quanti-qualitativa dei posizionamenti professionali - attuali e prospettici - della psicologia nel nostro Paese</a:t>
            </a:r>
          </a:p>
          <a:p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2241119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241119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7C471B-68F1-49E4-A386-87B95A139E4A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510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5873E6-5CCD-473A-B270-F351F7E45C7D}" type="datetime1">
              <a:rPr lang="it-IT" smtClean="0"/>
              <a:pPr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5C7647B-E560-4DFB-984B-59F9304FD4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B748E3-16F2-48E6-B737-A85AF19588DE}" type="datetime1">
              <a:rPr lang="it-IT" smtClean="0"/>
              <a:pPr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3574C29-1297-4ABA-8A60-BF81D36986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22A030-0185-4C8C-ACFE-A61ED7B20968}" type="datetime1">
              <a:rPr lang="it-IT" smtClean="0"/>
              <a:pPr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2E3512D-C8F6-4BB5-ADD3-942F50C041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5D0AE1-6E8A-481E-B1CF-EA5A9F8C9584}" type="datetime1">
              <a:rPr lang="it-IT" smtClean="0"/>
              <a:pPr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74EF6CA-A2DE-4B8E-B560-296570A165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6582E-91C6-48A3-A678-3DF8020ACC1F}" type="datetime1">
              <a:rPr lang="it-IT" smtClean="0"/>
              <a:pPr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E1BBECF-50A4-4BC3-8E8C-C889E9BF33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174593-C327-475A-B869-9B58AD95F71B}" type="datetime1">
              <a:rPr lang="it-IT" smtClean="0"/>
              <a:pPr/>
              <a:t>14/10/2014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0ACE640-79C9-45A3-B611-A48DB18A8BD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01778C-5A10-4A72-8CD9-2929FD06B970}" type="datetime1">
              <a:rPr lang="it-IT" smtClean="0"/>
              <a:pPr/>
              <a:t>14/10/2014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129952-3E0E-4440-BD69-42177FB68FA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C41D2B-F20E-4F2D-AAC3-FA875E916823}" type="datetime1">
              <a:rPr lang="it-IT" smtClean="0"/>
              <a:pPr/>
              <a:t>14/10/2014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9C4A8D-8F73-47EA-B368-4BDEB57914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F22CC6-1C20-4BF0-A9C6-C61277809E27}" type="datetime1">
              <a:rPr lang="it-IT" smtClean="0"/>
              <a:pPr/>
              <a:t>14/10/2014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A0F93C3-202A-4220-A912-9B9302586D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21512-CC5E-4B21-AB12-B5B35C3D588D}" type="datetime1">
              <a:rPr lang="it-IT" smtClean="0"/>
              <a:pPr/>
              <a:t>14/10/2014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0549F63-70E7-4030-ACDC-3BC23C5D6A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CF7102-11FC-454D-A14B-7837C34C90EB}" type="datetime1">
              <a:rPr lang="it-IT" smtClean="0"/>
              <a:pPr/>
              <a:t>14/10/2014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2817713-AF9D-4864-9919-E0941E16551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fld id="{39A43F8B-EAED-4401-A7AF-9FED45D3BBF4}" type="datetime1">
              <a:rPr lang="it-IT" smtClean="0"/>
              <a:pPr/>
              <a:t>14/10/2014</a:t>
            </a:fld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94E5CC02-C70C-496A-B627-7B50928A3D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1520" y="2132856"/>
            <a:ext cx="8640960" cy="2554545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333399"/>
                </a:solidFill>
              </a:rPr>
              <a:t>INTRECCIARE FORMAZIONE E PROFESSIONE:</a:t>
            </a:r>
          </a:p>
          <a:p>
            <a:pPr algn="ctr"/>
            <a:r>
              <a:rPr lang="it-IT" sz="4000" b="1" dirty="0" smtClean="0">
                <a:solidFill>
                  <a:srgbClr val="333399"/>
                </a:solidFill>
              </a:rPr>
              <a:t>IL CASO DELLA PSICOLOGIA PUO’ INSEGNARE QUALCOSA?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691282" y="6165304"/>
            <a:ext cx="57610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it-IT" b="1" i="1" dirty="0" smtClean="0">
                <a:solidFill>
                  <a:srgbClr val="333399"/>
                </a:solidFill>
              </a:rPr>
              <a:t>Seminario </a:t>
            </a:r>
            <a:r>
              <a:rPr lang="it-IT" b="1" i="1" dirty="0" smtClean="0">
                <a:solidFill>
                  <a:srgbClr val="333399"/>
                </a:solidFill>
              </a:rPr>
              <a:t>INTERCONFERENZA</a:t>
            </a:r>
            <a:endParaRPr lang="it-IT" b="1" i="1" dirty="0" smtClean="0">
              <a:solidFill>
                <a:srgbClr val="333399"/>
              </a:solidFill>
            </a:endParaRPr>
          </a:p>
          <a:p>
            <a:pPr algn="ctr">
              <a:spcBef>
                <a:spcPts val="0"/>
              </a:spcBef>
            </a:pPr>
            <a:r>
              <a:rPr lang="it-IT" b="1" i="1" dirty="0" smtClean="0">
                <a:solidFill>
                  <a:srgbClr val="333399"/>
                </a:solidFill>
              </a:rPr>
              <a:t>Roma 15 ottobre 2014</a:t>
            </a: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230188" y="476672"/>
            <a:ext cx="7200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400" b="1" dirty="0">
                <a:solidFill>
                  <a:srgbClr val="333399"/>
                </a:solidFill>
              </a:rPr>
              <a:t>A. CLAUDIO </a:t>
            </a:r>
            <a:r>
              <a:rPr lang="it-IT" sz="2400" b="1" dirty="0" smtClean="0">
                <a:solidFill>
                  <a:srgbClr val="333399"/>
                </a:solidFill>
              </a:rPr>
              <a:t>BOSIO</a:t>
            </a:r>
            <a:endParaRPr lang="it-IT" sz="2400" b="1" dirty="0">
              <a:solidFill>
                <a:srgbClr val="333399"/>
              </a:solidFill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51520" y="938337"/>
            <a:ext cx="77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rgbClr val="333399"/>
                </a:solidFill>
              </a:rPr>
              <a:t>Consulta Psicologia Accademica  (CPA)</a:t>
            </a:r>
            <a:endParaRPr lang="it-IT" b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1</a:t>
            </a:r>
          </a:p>
        </p:txBody>
      </p:sp>
      <p:cxnSp>
        <p:nvCxnSpPr>
          <p:cNvPr id="21" name="Connettore 1 20"/>
          <p:cNvCxnSpPr/>
          <p:nvPr/>
        </p:nvCxnSpPr>
        <p:spPr>
          <a:xfrm>
            <a:off x="251520" y="980728"/>
            <a:ext cx="856895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Rettangolo 73"/>
          <p:cNvSpPr/>
          <p:nvPr/>
        </p:nvSpPr>
        <p:spPr>
          <a:xfrm>
            <a:off x="179512" y="548680"/>
            <a:ext cx="878497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smtClean="0">
                <a:solidFill>
                  <a:schemeClr val="accent2"/>
                </a:solidFill>
              </a:rPr>
              <a:t>GOVERNARE LE DIMENSIONI DELL’OFFERTA FORMATIVA </a:t>
            </a:r>
          </a:p>
        </p:txBody>
      </p:sp>
      <p:sp>
        <p:nvSpPr>
          <p:cNvPr id="2" name="Freccia circolare a destra 1"/>
          <p:cNvSpPr/>
          <p:nvPr/>
        </p:nvSpPr>
        <p:spPr>
          <a:xfrm>
            <a:off x="251520" y="1484784"/>
            <a:ext cx="1080120" cy="1537568"/>
          </a:xfrm>
          <a:prstGeom prst="curvedRight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907704" y="2416820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ISCRIZIONI ALL’ORDINE PROFESSIONALE PSICOLOGI – 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TREND (2001 – 2013)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76256" y="247024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89.000 ~ </a:t>
            </a:r>
            <a:endParaRPr lang="it-IT" sz="2000" b="1" dirty="0"/>
          </a:p>
        </p:txBody>
      </p:sp>
      <p:sp>
        <p:nvSpPr>
          <p:cNvPr id="73" name="CasellaDiTesto 72"/>
          <p:cNvSpPr txBox="1"/>
          <p:nvPr/>
        </p:nvSpPr>
        <p:spPr>
          <a:xfrm>
            <a:off x="6866731" y="325107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+ 8% ANNO ~ </a:t>
            </a:r>
            <a:endParaRPr lang="it-IT" sz="2000" b="1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6876256" y="4612094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60.000 ~ </a:t>
            </a:r>
            <a:endParaRPr lang="it-IT" sz="2000" b="1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7020272" y="5166717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6.000 ~ </a:t>
            </a:r>
            <a:endParaRPr lang="it-IT" sz="2000" b="1" dirty="0"/>
          </a:p>
        </p:txBody>
      </p:sp>
      <p:sp>
        <p:nvSpPr>
          <p:cNvPr id="5" name="Parentesi graffa aperta 4"/>
          <p:cNvSpPr/>
          <p:nvPr/>
        </p:nvSpPr>
        <p:spPr>
          <a:xfrm>
            <a:off x="1691680" y="2302272"/>
            <a:ext cx="216024" cy="1440160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Parentesi graffa aperta 76"/>
          <p:cNvSpPr/>
          <p:nvPr/>
        </p:nvSpPr>
        <p:spPr>
          <a:xfrm>
            <a:off x="1691680" y="4365104"/>
            <a:ext cx="216024" cy="1296144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907704" y="463624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ISCRITTI </a:t>
            </a:r>
            <a:r>
              <a:rPr lang="it-IT" b="1" dirty="0" err="1" smtClean="0"/>
              <a:t>CdL</a:t>
            </a:r>
            <a:r>
              <a:rPr lang="it-IT" b="1" dirty="0" smtClean="0"/>
              <a:t> PSICOLOGIA (2012-2013)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LAUREATI / ANNO L.M. (2012-2013)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2" grpId="0" animBg="1"/>
      <p:bldP spid="3" grpId="0"/>
      <p:bldP spid="4" grpId="0"/>
      <p:bldP spid="73" grpId="0"/>
      <p:bldP spid="75" grpId="0"/>
      <p:bldP spid="76" grpId="0"/>
      <p:bldP spid="5" grpId="0" animBg="1"/>
      <p:bldP spid="77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2</a:t>
            </a:r>
            <a:endParaRPr lang="it-IT" dirty="0"/>
          </a:p>
        </p:txBody>
      </p:sp>
      <p:cxnSp>
        <p:nvCxnSpPr>
          <p:cNvPr id="21" name="Connettore 1 20"/>
          <p:cNvCxnSpPr/>
          <p:nvPr/>
        </p:nvCxnSpPr>
        <p:spPr>
          <a:xfrm>
            <a:off x="251520" y="980728"/>
            <a:ext cx="856895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Rettangolo 73"/>
          <p:cNvSpPr/>
          <p:nvPr/>
        </p:nvSpPr>
        <p:spPr>
          <a:xfrm>
            <a:off x="179512" y="476672"/>
            <a:ext cx="878497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 smtClean="0">
                <a:solidFill>
                  <a:schemeClr val="accent2"/>
                </a:solidFill>
              </a:rPr>
              <a:t>   RACCORDARE</a:t>
            </a:r>
          </a:p>
          <a:p>
            <a:r>
              <a:rPr lang="it-IT" sz="2000" b="1" dirty="0" smtClean="0">
                <a:solidFill>
                  <a:schemeClr val="accent2"/>
                </a:solidFill>
              </a:rPr>
              <a:t> «FABBISOGNO FORMATIVO»</a:t>
            </a:r>
          </a:p>
        </p:txBody>
      </p:sp>
      <p:sp>
        <p:nvSpPr>
          <p:cNvPr id="2" name="Freccia circolare a destra 1"/>
          <p:cNvSpPr/>
          <p:nvPr/>
        </p:nvSpPr>
        <p:spPr>
          <a:xfrm>
            <a:off x="251520" y="1772816"/>
            <a:ext cx="1080120" cy="2088232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3995936" y="620688"/>
            <a:ext cx="288032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475656" y="2663041"/>
            <a:ext cx="7056784" cy="206210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/>
              <a:t>Di quanti professionisti psicologi abbiamo/ avremo bisogno?</a:t>
            </a:r>
          </a:p>
          <a:p>
            <a:endParaRPr lang="it-IT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/>
              <a:t>Per fare che cosa?</a:t>
            </a:r>
            <a:endParaRPr lang="it-IT" sz="3200" b="1" dirty="0"/>
          </a:p>
        </p:txBody>
      </p:sp>
      <p:sp>
        <p:nvSpPr>
          <p:cNvPr id="5" name="Rettangolo 4"/>
          <p:cNvSpPr/>
          <p:nvPr/>
        </p:nvSpPr>
        <p:spPr>
          <a:xfrm>
            <a:off x="4291662" y="559410"/>
            <a:ext cx="45338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b="1" dirty="0">
                <a:solidFill>
                  <a:srgbClr val="333399"/>
                </a:solidFill>
                <a:latin typeface="Arial"/>
              </a:rPr>
              <a:t>«FABBISOGNO PROFESSIONALE»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225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2" grpId="0" animBg="1"/>
      <p:bldP spid="7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ttangolo 69"/>
          <p:cNvSpPr/>
          <p:nvPr/>
        </p:nvSpPr>
        <p:spPr>
          <a:xfrm>
            <a:off x="611560" y="548680"/>
            <a:ext cx="85324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2400" b="1" dirty="0" smtClean="0">
              <a:solidFill>
                <a:schemeClr val="tx1"/>
              </a:solidFill>
            </a:endParaRPr>
          </a:p>
        </p:txBody>
      </p:sp>
      <p:cxnSp>
        <p:nvCxnSpPr>
          <p:cNvPr id="21" name="Connettore 1 20"/>
          <p:cNvCxnSpPr/>
          <p:nvPr/>
        </p:nvCxnSpPr>
        <p:spPr>
          <a:xfrm>
            <a:off x="251520" y="1020798"/>
            <a:ext cx="856895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Segnaposto numero diapositiva 1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179512" y="476672"/>
            <a:ext cx="878497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 smtClean="0">
                <a:solidFill>
                  <a:schemeClr val="accent2"/>
                </a:solidFill>
              </a:rPr>
              <a:t>PROGETTARE UNA FORMAZIONE IN PSICOLOGIA CONNESSA ALLA PROFESSIONE: LE SFIDE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88032" y="1196752"/>
            <a:ext cx="8820472" cy="5763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MIGLIORARE «L’UTILITA’ PROFESSIONALE» DELLA FORMAZIONE ACCADEMICA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05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it-IT" sz="2000" dirty="0" smtClean="0"/>
              <a:t>PROGETTARE FORMAZIONE SU BASE DI COMPETENZE ANCORATE AI POSIZIONAMENTI E AI CONTESTI DELLA PROFESSIONE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MIGLIORARE I TRANSITI DALLA FORMAZIONE ALLA PROFESSIONE</a:t>
            </a:r>
          </a:p>
          <a:p>
            <a:r>
              <a:rPr lang="it-IT" sz="2000" dirty="0" smtClean="0"/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it-IT" sz="2000" dirty="0" smtClean="0"/>
              <a:t>FOCUS SU PLACEMENT E OCCUPABILITA’</a:t>
            </a:r>
          </a:p>
          <a:p>
            <a:pPr lvl="1"/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PROGETTARE SU BASI DI SCENARIO </a:t>
            </a:r>
          </a:p>
          <a:p>
            <a:endParaRPr lang="it-IT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it-IT" sz="2000" dirty="0" smtClean="0">
                <a:sym typeface="Wingdings" panose="05000000000000000000" pitchFamily="2" charset="2"/>
              </a:rPr>
              <a:t>LEGGERE IL DIVENIRE DELLE PROFESSIONI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sym typeface="Wingdings" panose="05000000000000000000" pitchFamily="2" charset="2"/>
              </a:rPr>
              <a:t>INTERPRETARE LA SFIDA DEL NEO-PROFESSIONALISMO </a:t>
            </a:r>
          </a:p>
          <a:p>
            <a:r>
              <a:rPr lang="it-IT" sz="2000" dirty="0">
                <a:sym typeface="Wingdings" panose="05000000000000000000" pitchFamily="2" charset="2"/>
              </a:rPr>
              <a:t> </a:t>
            </a:r>
            <a:r>
              <a:rPr lang="it-IT" sz="2000" dirty="0" smtClean="0">
                <a:sym typeface="Wingdings" panose="05000000000000000000" pitchFamily="2" charset="2"/>
              </a:rPr>
              <a:t> </a:t>
            </a:r>
            <a:endParaRPr lang="it-IT" sz="2000" dirty="0"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it-IT" sz="2000" dirty="0" smtClean="0">
                <a:sym typeface="Wingdings" panose="05000000000000000000" pitchFamily="2" charset="2"/>
              </a:rPr>
              <a:t>PIU’ OPPORTUNITA’, PIU’ «LIQUIDITA’»</a:t>
            </a:r>
            <a:endParaRPr lang="it-IT" sz="2000" dirty="0" smtClean="0"/>
          </a:p>
          <a:p>
            <a:endParaRPr lang="it-IT" sz="2000" dirty="0" smtClean="0"/>
          </a:p>
        </p:txBody>
      </p:sp>
      <p:sp>
        <p:nvSpPr>
          <p:cNvPr id="13" name="Ovale 12"/>
          <p:cNvSpPr/>
          <p:nvPr/>
        </p:nvSpPr>
        <p:spPr>
          <a:xfrm>
            <a:off x="216024" y="1196752"/>
            <a:ext cx="360040" cy="37198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216024" y="5577297"/>
            <a:ext cx="360040" cy="37198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8" name="Ovale 17"/>
          <p:cNvSpPr/>
          <p:nvPr/>
        </p:nvSpPr>
        <p:spPr>
          <a:xfrm>
            <a:off x="216024" y="3212976"/>
            <a:ext cx="360040" cy="37198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9" name="Ovale 18"/>
          <p:cNvSpPr/>
          <p:nvPr/>
        </p:nvSpPr>
        <p:spPr>
          <a:xfrm>
            <a:off x="216024" y="4425169"/>
            <a:ext cx="360040" cy="37198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4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251520" y="1020798"/>
            <a:ext cx="8568952" cy="0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>
            <a:off x="251520" y="548680"/>
            <a:ext cx="878497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 smtClean="0">
                <a:solidFill>
                  <a:schemeClr val="accent2"/>
                </a:solidFill>
              </a:rPr>
              <a:t>VERSO UN MODELLO POLIARCHICO DI PROGETTAZIONE E GOVERNANCE</a:t>
            </a:r>
          </a:p>
        </p:txBody>
      </p:sp>
      <p:sp>
        <p:nvSpPr>
          <p:cNvPr id="4" name="Rettangolo 3"/>
          <p:cNvSpPr/>
          <p:nvPr/>
        </p:nvSpPr>
        <p:spPr>
          <a:xfrm>
            <a:off x="3030116" y="2204864"/>
            <a:ext cx="3240360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 smtClean="0"/>
              <a:t>AGENZIE DI FORMAZIONE </a:t>
            </a:r>
          </a:p>
          <a:p>
            <a:pPr algn="ctr"/>
            <a:r>
              <a:rPr lang="it-IT" sz="1200" b="1" dirty="0" smtClean="0"/>
              <a:t>(UNIVERSITA’…)</a:t>
            </a:r>
            <a:endParaRPr lang="it-IT" sz="1200" b="1" dirty="0"/>
          </a:p>
        </p:txBody>
      </p:sp>
      <p:sp>
        <p:nvSpPr>
          <p:cNvPr id="11" name="Rettangolo 10"/>
          <p:cNvSpPr/>
          <p:nvPr/>
        </p:nvSpPr>
        <p:spPr>
          <a:xfrm>
            <a:off x="5508104" y="4797152"/>
            <a:ext cx="3240360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 smtClean="0"/>
              <a:t>ATTORI PROFESSIONALI</a:t>
            </a:r>
          </a:p>
          <a:p>
            <a:pPr algn="ctr"/>
            <a:r>
              <a:rPr lang="it-IT" sz="1200" b="1" dirty="0" smtClean="0"/>
              <a:t>(NETWORK, ASSOCIAZIONI, ORDINE…)</a:t>
            </a:r>
            <a:endParaRPr lang="it-IT" sz="1200" b="1" dirty="0"/>
          </a:p>
        </p:txBody>
      </p:sp>
      <p:sp>
        <p:nvSpPr>
          <p:cNvPr id="12" name="Rettangolo 11"/>
          <p:cNvSpPr/>
          <p:nvPr/>
        </p:nvSpPr>
        <p:spPr>
          <a:xfrm>
            <a:off x="683568" y="4797152"/>
            <a:ext cx="3240360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 smtClean="0"/>
              <a:t>STAKEHOLDERS</a:t>
            </a:r>
          </a:p>
          <a:p>
            <a:pPr algn="ctr"/>
            <a:r>
              <a:rPr lang="it-IT" sz="1200" b="1" dirty="0" smtClean="0"/>
              <a:t>(PUBBLICI E PRIVATI)</a:t>
            </a:r>
            <a:endParaRPr lang="it-IT" sz="1200" b="1" dirty="0"/>
          </a:p>
        </p:txBody>
      </p:sp>
      <p:sp>
        <p:nvSpPr>
          <p:cNvPr id="5" name="Triangolo isoscele 4"/>
          <p:cNvSpPr/>
          <p:nvPr/>
        </p:nvSpPr>
        <p:spPr>
          <a:xfrm>
            <a:off x="2051720" y="2852936"/>
            <a:ext cx="5184576" cy="1800200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3707904" y="3753036"/>
            <a:ext cx="1872208" cy="540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 smtClean="0"/>
              <a:t>CO-PROGETTAZIONE PROFESSIONALE/</a:t>
            </a:r>
          </a:p>
          <a:p>
            <a:pPr algn="ctr"/>
            <a:r>
              <a:rPr lang="it-IT" sz="1200" b="1" dirty="0" smtClean="0"/>
              <a:t>FORMATIVA</a:t>
            </a:r>
            <a:endParaRPr lang="it-IT" sz="1200" b="1" dirty="0"/>
          </a:p>
        </p:txBody>
      </p:sp>
      <p:cxnSp>
        <p:nvCxnSpPr>
          <p:cNvPr id="15" name="Connettore 1 14"/>
          <p:cNvCxnSpPr>
            <a:stCxn id="13" idx="0"/>
            <a:endCxn id="5" idx="0"/>
          </p:cNvCxnSpPr>
          <p:nvPr/>
        </p:nvCxnSpPr>
        <p:spPr>
          <a:xfrm flipV="1">
            <a:off x="4644008" y="2852936"/>
            <a:ext cx="0" cy="9001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Connettore 1 16"/>
          <p:cNvCxnSpPr>
            <a:stCxn id="13" idx="1"/>
            <a:endCxn id="5" idx="2"/>
          </p:cNvCxnSpPr>
          <p:nvPr/>
        </p:nvCxnSpPr>
        <p:spPr>
          <a:xfrm flipH="1">
            <a:off x="2051720" y="4023066"/>
            <a:ext cx="1656184" cy="63007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Connettore 1 18"/>
          <p:cNvCxnSpPr>
            <a:stCxn id="13" idx="3"/>
            <a:endCxn id="5" idx="4"/>
          </p:cNvCxnSpPr>
          <p:nvPr/>
        </p:nvCxnSpPr>
        <p:spPr>
          <a:xfrm>
            <a:off x="5580112" y="4023066"/>
            <a:ext cx="1656184" cy="63007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onnettore 7 20"/>
          <p:cNvCxnSpPr>
            <a:endCxn id="4" idx="1"/>
          </p:cNvCxnSpPr>
          <p:nvPr/>
        </p:nvCxnSpPr>
        <p:spPr>
          <a:xfrm rot="5400000" flipH="1" flipV="1">
            <a:off x="1028750" y="2795786"/>
            <a:ext cx="2304256" cy="1698476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Connettore 7 22"/>
          <p:cNvCxnSpPr>
            <a:stCxn id="4" idx="3"/>
          </p:cNvCxnSpPr>
          <p:nvPr/>
        </p:nvCxnSpPr>
        <p:spPr>
          <a:xfrm>
            <a:off x="6270476" y="2492896"/>
            <a:ext cx="1757908" cy="2160240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Connettore 7 24"/>
          <p:cNvCxnSpPr>
            <a:stCxn id="12" idx="2"/>
            <a:endCxn id="11" idx="2"/>
          </p:cNvCxnSpPr>
          <p:nvPr/>
        </p:nvCxnSpPr>
        <p:spPr>
          <a:xfrm rot="16200000" flipH="1">
            <a:off x="4716016" y="2960948"/>
            <a:ext cx="12700" cy="4824536"/>
          </a:xfrm>
          <a:prstGeom prst="curvedConnector3">
            <a:avLst>
              <a:gd name="adj1" fmla="val 1800000"/>
            </a:avLst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5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11" grpId="0" animBg="1"/>
      <p:bldP spid="12" grpId="0" animBg="1"/>
      <p:bldP spid="5" grpId="0" animBg="1"/>
      <p:bldP spid="13" grpId="0" animBg="1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2514</TotalTime>
  <Words>280</Words>
  <Application>Microsoft Office PowerPoint</Application>
  <PresentationFormat>Presentazione su schermo (4:3)</PresentationFormat>
  <Paragraphs>63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Bosio Albino Claudio</dc:creator>
  <cp:lastModifiedBy>Barello Serena</cp:lastModifiedBy>
  <cp:revision>77</cp:revision>
  <cp:lastPrinted>2014-10-13T13:11:07Z</cp:lastPrinted>
  <dcterms:created xsi:type="dcterms:W3CDTF">2013-02-18T09:38:04Z</dcterms:created>
  <dcterms:modified xsi:type="dcterms:W3CDTF">2014-10-14T12:58:45Z</dcterms:modified>
</cp:coreProperties>
</file>